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الأحداث الجارية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12471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 أمريكا وإيران</a:t>
            </a:r>
          </a:p>
          <a:p>
            <a:pPr algn="ctr" rtl="1">
              <a:spcBef>
                <a:spcPts val="1200"/>
              </a:spcBef>
            </a:pPr>
            <a:r>
              <a:rPr sz="2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جيوسياسية في الزمن الفعلي بأدوات نظرية اللعبة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206240"/>
            <a:ext cx="9418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المفاهيم النظرية على الحرب الدائرة — الجغرافيا والاستراتيجيا والماء والبترودولار ومصائر الإمبراطوريات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معادلة غير متكافئة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مسيّرة بـ٥٠ ألفاً في مواجهة صاروخ بمليون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الحروب الحديثة لا تُكسب بالميزانيات الأضخم —
بل بالأفضلية في معادلة التكلفة مقابل الأثر.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التقارب غير المتكافئ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640080"/>
            <a:ext cx="5486400" cy="41148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01200" y="731520"/>
            <a:ext cx="210312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الدفاع الأمريكي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731520"/>
            <a:ext cx="2926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الصواريخ الاعتراضية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28016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منظومة ثاد وباتريوت — صممت لاعتراض صواريخ نووية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78308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صاروخ اعتراضي واحد: مليون دولار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28600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نسبة الإصابة تستدعي صاروخين إلى ثلاثة لكل هدف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278892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المنصة ضخمة وثابتة — يمكن رصدها وتدميرها بسهولة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0" y="3383280"/>
            <a:ext cx="5120640" cy="5486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تكلفة الدفاع عن كل مسيّرة: ٢ إلى ٣ ملايين دولار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4320" y="640080"/>
            <a:ext cx="5486400" cy="41148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657600" y="731520"/>
            <a:ext cx="19202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الهجوم الإيراني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73152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مسيّرات شاهد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128016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تكلفة المسيّرة الواحدة: ٣٥ إلى ٥٠ ألف دولار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178308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تُنتَج بمعدل ٥٠٠ مسيّرة يومياً — احتياطي ٨٠ ألف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228600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صغيرة ومتنقلة، تُطلقها شاحنة من أي موقع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278892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مسيّرة واحدة تكفي لتعطيل محطة تحلية أو حقل نفطي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383280"/>
            <a:ext cx="5120640" cy="54864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مسيّرة تُكلّف الدفاع ضدها ٤٠ إلى ٦٠ ضعف تكلفتها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4320" y="5029200"/>
            <a:ext cx="1161288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الثروة تُضعف الجيوش — نفس المبدأ في الدرس السابق</a:t>
            </a:r>
          </a:p>
          <a:p>
            <a:pPr algn="ctr" rtl="1">
              <a:spcBef>
                <a:spcPts val="600"/>
              </a:spcBef>
            </a:pPr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المسيّرة الرخيصة تقهر الصاروخ المليوني — نفس المبدأ الذي رأيناه في كل حرب غير متكافئة عبر التاريخ.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6858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الجيش الأمريكي غير مُهيَّأ لهذا النوع من الحرب؟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417320"/>
            <a:ext cx="10332720" cy="2194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01200" y="1554480"/>
            <a:ext cx="1463040" cy="45720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ردع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554480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OM" sz="18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دكتارين الحرب الباردة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2148840"/>
            <a:ext cx="9601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الجيش بُني للإرهاب والإعراض عن القتال الفعلي — أسلحة مُصمَّمة لإخافة الخصم لا لإنهائه. الإمبراطورية صورة ذهنية — هالة من القوة لا قوة حقيقية.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977640"/>
            <a:ext cx="10332720" cy="2194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01200" y="4114800"/>
            <a:ext cx="1463040" cy="45720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إنفاق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4114800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الفساد المؤسسي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4709160"/>
            <a:ext cx="9601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المؤسسة العسكرية تُقدّر نجاحها بحجم الإنفاق لا بنتائج القتال — وهذا يُحفّز على ضخامة الكلفة لا على الكفاءة.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سلاح الماء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الشرق الأوسط يموت ظمأً — والحرب تُعجّل ذلك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 أي قنبلة وأي صاروخ، الشرق الأوسط يعيش أزمة وجودية:
شحّ المياه. في الحرب، تحوّل هذا الواقع إلى سلاح.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886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إجهاد المياه في المنطقة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21927" y="891540"/>
            <a:ext cx="2651760" cy="22860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3367" y="102870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١٧٠٠٠٪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3367" y="1805940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دبي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3367" y="2171700"/>
            <a:ext cx="2468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تستهلك ١٧٠ ضعف ما تُنتجه البيئة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87287" y="891540"/>
            <a:ext cx="2651760" cy="22860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8727" y="102870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٤٠٠٠٪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1805940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البحرين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2171700"/>
            <a:ext cx="2468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اعتماد شبه كامل على التحلية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52647" y="891540"/>
            <a:ext cx="2651760" cy="22860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44087" y="102870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٨٨٣٪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44087" y="1805940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السعودية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44087" y="2171700"/>
            <a:ext cx="2468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التحلية وخزانات جوفية غير متجددة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8007" y="891540"/>
            <a:ext cx="2651760" cy="22860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447" y="102870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٧٢٪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447" y="1805940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447" y="2171700"/>
            <a:ext cx="2468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تعاني الجفاف لكن أفضل نسبياً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360420"/>
            <a:ext cx="11247120" cy="731520"/>
          </a:xfrm>
          <a:prstGeom prst="roundRect">
            <a:avLst/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37160" rIns="274320" rtlCol="0" anchor="ctr"/>
          <a:lstStyle/>
          <a:p>
            <a:pPr algn="ctr" rtl="1"/>
            <a:r>
              <a:rPr sz="14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محطة تحلية واحدة بمسيّرة رخيصة = خسارة ٦٠٪ من إمداد المياه العذبة لمدينة كاملة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366260"/>
            <a:ext cx="11247120" cy="210312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144000" y="4457700"/>
            <a:ext cx="23774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نقطة ضعف إيران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457700"/>
            <a:ext cx="82296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الجبل</a:t>
            </a:r>
            <a:r>
              <a:rPr sz="1500" b="1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قد</a:t>
            </a:r>
            <a:r>
              <a:rPr sz="1500" b="1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يصبح</a:t>
            </a:r>
            <a:r>
              <a:rPr sz="1500" b="1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سجناً</a:t>
            </a:r>
            <a:endParaRPr sz="1500" b="1" dirty="0">
              <a:solidFill>
                <a:srgbClr val="1B5E2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1520" y="5006340"/>
            <a:ext cx="10698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الضغط الأمريكية-الإسرائيلية: استهداف البنية التحتية للمياه — السدود والخزانات ومحطات توليد الطاقة — لجعل الداخل الإيراني غير صالح للحياة. ليس بالضرورة لإسقاط الحكومة، بل لإحداث أزمة إنسانية تُشغل الحكومة في الداخل. بحيرة أورمية اختفت في عقدين — هذا حجم الأزمة.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خطتا الحرب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طرف يلعب لعبة مختلفة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أدوات نظرية اللعبة تُمكّننا من رسم استراتيجية كل طرف —
ليس بناءً على ما يُصرّح به، بل بناءً على ما يفعله.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503920" y="411480"/>
            <a:ext cx="320040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الخطة الأمريكية-الإسرائيلية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77724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تفتيت إيران إلى أقاليم عرقية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051560"/>
            <a:ext cx="10332720" cy="82296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332720" y="1216152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18872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 البنية التحتية للمياه لجعل مناطق بعينها غير صالحة للسكن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057400"/>
            <a:ext cx="10332720" cy="82296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221992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19456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تسليح ودعم الأقليات العرقية في الحواف — الأكراد والعرب وغيرهم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063240"/>
            <a:ext cx="10332720" cy="82296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332720" y="3227832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20040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إطالة أمد الصراع حتى تتفكك الدولة المركزية إلى كيانات متنازعة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069080"/>
            <a:ext cx="10332720" cy="82296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332720" y="4233672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20624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إشعال الحروب المائية بين الكيانات لضمان استمرار الضعف على أجيال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5074920"/>
            <a:ext cx="10332720" cy="137160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91440" rIns="457200" rtlCol="0" anchor="ctr"/>
          <a:lstStyle/>
          <a:p>
            <a:pPr algn="ctr" rtl="1"/>
            <a:r>
              <a:rPr sz="14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النهائي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ضعيفة مُجزَّأة تتصارع داخلياً — لا تشكّل تهديداً إقليمياً لعقود.</a:t>
            </a:r>
          </a:p>
          <a:p>
            <a:pPr algn="ctr" rtl="1">
              <a:spcBef>
                <a:spcPts val="600"/>
              </a:spcBef>
            </a:pPr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خريطة المياه فوق خريطة التوزيع العرقي تكشف الخطة دون أن تُعلَن.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686800" y="293049"/>
            <a:ext cx="3017520" cy="4114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الخطة الإيرانية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93049"/>
            <a:ext cx="80467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توحيد العالم الإسلامي بالجهاد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933129"/>
            <a:ext cx="1033272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332720" y="1097721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070289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استشهاد المرشد يُلزم كل شيعي بالجهاد — الفريضة الدينية تفوق الحدود الوطنية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938969"/>
            <a:ext cx="1033272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103561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076129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الاقتصاد الخليجي بإغلاق هرمز وضرب البنية التحتية — تقويض دعائم الإمبراطورية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2944809"/>
            <a:ext cx="1033272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332720" y="3109401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081969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تأليب شعوب الدول الخليجية والعربية ضد حكوماتها العميلة — الثورة من الداخل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950649"/>
            <a:ext cx="1033272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332720" y="4115241"/>
            <a:ext cx="457200" cy="45720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087809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توحيد السنة والشيعة تحت راية واحدة: الكفاح ضد الهيمنة الأمريكية-الإسرائيلية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4956489"/>
            <a:ext cx="10332720" cy="137160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91440" rIns="457200" rtlCol="0" anchor="ctr"/>
          <a:lstStyle/>
          <a:p>
            <a:pPr algn="ctr" rtl="1"/>
            <a:r>
              <a:rPr sz="14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النهائي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"البترودولار إسلامي" — إيران قائدة العالم الإسلامي الذي يُحاصر الإمبراطورية من الداخل.</a:t>
            </a:r>
          </a:p>
          <a:p>
            <a:pPr algn="ctr" rtl="1">
              <a:spcBef>
                <a:spcPts val="600"/>
              </a:spcBef>
            </a:pPr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كلتا الخطتين طويلتا المدى — وكلتاهما تنطوي على مخاطر وجودية لطرفها.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الحلقة المقدسة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البترودولار — الخيط الذي يربط كل شيء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ما يجري يعود في النهاية إلى سؤال واحد:
ماذا يُسند قيمة الدولار الأمريكي؟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8862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البترودولار — كيف تعمل ولماذا هي مُقدَّسة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91540"/>
            <a:ext cx="5303520" cy="22860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18320" y="982980"/>
            <a:ext cx="2103120" cy="36576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الحلقة الأساسية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53162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 الخليج تبيع نفطها بالدولار حصراً. كل دولة تحتاج نفطاً تحتاج دولاراً. هذا الطلب الإجباري هو ما يمنح الدولار قيمة حقيقية فوق الورق المطبوع.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891540"/>
            <a:ext cx="5303520" cy="22860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74720" y="982980"/>
            <a:ext cx="210312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الاستثمار العائد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53162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الخليج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تضخّ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فوائض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الدولارات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أسواق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الأسهم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الأمريكية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ومجمعات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التكنولوجيا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انسداد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التدفق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يُنهار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معه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المحرك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الحقيقي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للاقتصاد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الأمريكي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360420"/>
            <a:ext cx="112471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الشركات السبع التي تُولّد ربع نمو السوق — إنفيديا ومايكروسوفت وغوغل وأبل وسواها —</a:t>
            </a:r>
          </a:p>
          <a:p>
            <a:pPr algn="ctr" rtl="1">
              <a:spcBef>
                <a:spcPts val="800"/>
              </a:spcBef>
            </a:pPr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تعتمد جزئياً على استثمارات الخليج. انهيار الخليج يُنهارها، ويعني كساداً أمريكياً حقيقياً.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4732020"/>
            <a:ext cx="11247120" cy="173736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503920" y="4823460"/>
            <a:ext cx="301752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تهاجم إيران الخليج؟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823460"/>
            <a:ext cx="74980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الاقتصادية مركزها في الخليج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280660"/>
            <a:ext cx="10698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يُفلّس الخليج يُفلّس البترودولار، ومن يُفلّس البترودولار يُفلّس الإمبراطورية بالكامل — دون إطلاق رصاصة واحدة على التراب الأمريكي. القواعد العسكرية الأمريكية التي تُقدَّم كحماية أصبحت هدفاً يُبرّر الضربات.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التبعات الاستراتيجية لاغتيال القيادات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مضيق هرمز — ٣٣ كم تقرر مصائر الأمم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جغرافيا إيران الجبلية مقابل صحاري الخليج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اللامتماثلة ومعادلة التكلفة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طرف يلعب لعبة مختلفة جذرياً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أسئلة نظرية اللعبة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المجهولات الكبرى في هذا الصراع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الأسئلة التي ستُشكّل مسار الحرب
وتحدد ما إذا كانت إقليمية محدودة أم حرباً عالمية.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02413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الأسئلة التي ستُشكّل مسار الحرب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805333"/>
            <a:ext cx="1069848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515600" y="988213"/>
            <a:ext cx="502920" cy="50292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851053"/>
            <a:ext cx="9326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ستُرسل أمريكا قوات برية؟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216813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الوحيد لهزيمة إيران هو الغزو البري بمئات الآلاف — لكن تكاليفه البشرية والسياسية والاقتصادية هائلة.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948333"/>
            <a:ext cx="1069848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515600" y="2131213"/>
            <a:ext cx="502920" cy="50292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1994053"/>
            <a:ext cx="9326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تلجأ إيران إلى الأسلحة النووية؟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2359813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دولة مُحاصرة تُجفَّف من المياه تكون أمام خيار نووي يائس أو استسلام.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091333"/>
            <a:ext cx="1069848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515600" y="3274213"/>
            <a:ext cx="502920" cy="50292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3137053"/>
            <a:ext cx="9326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تدخل أوروبا وروسيا والصين؟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3502813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أوروبا تحتاج نفط الخليج. روسيا لن تسمح بسقوط إيران. الصين تتفرج وتستفيد.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234333"/>
            <a:ext cx="1069848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515600" y="4417213"/>
            <a:ext cx="502920" cy="50292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4280053"/>
            <a:ext cx="9326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البحرين أول الساقطين؟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4645813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٥٠٪ شيعة تحت حكم سني — مُلزَمون بالجهاد بعد مقتل المرشد. سقوط البحرين = سقوط الأسطول الخامس.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5377333"/>
            <a:ext cx="10698480" cy="10058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الدجاج المتبادلة: كلا الطرفين قادر على تدمير الآخر.</a:t>
            </a:r>
          </a:p>
          <a:p>
            <a:pPr algn="ctr" rtl="1">
              <a:spcBef>
                <a:spcPts val="600"/>
              </a:spcBef>
            </a:pPr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ليس من يستطيع — بل من يتوقف أولاً. الطرف الذي يُؤمن بالاستشهاد يحمل ميزة — لأن الردع لا يُجدي مع من لا يخشى الموت.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6858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795528"/>
            <a:ext cx="411480" cy="41148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7589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الاستشهاد سلاح لا جرح: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قتل القائد الديني في سياق شيعي يُولّد جهاداً — دكترين قطع الرأس مُصمَّم لمنظمات بيروقراطية لا لحركات دينية.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4630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572768"/>
            <a:ext cx="411480" cy="411480"/>
          </a:xfrm>
          <a:prstGeom prst="ellipse">
            <a:avLst/>
          </a:prstGeom>
          <a:solidFill>
            <a:srgbClr val="0277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5361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مضيق هرمز يُقرّر مصير الاقتصاد: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٣٣ كيلومتراً تمرّ منه ٢٠٪ من نفط العالم. إغلاقه يُفلس اليابان في أشهر — وإيران أغلقته.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24028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350008"/>
            <a:ext cx="411480" cy="41148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31343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الجغرافيا تسبق الاستراتيجيا: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الجبل الإيراني يُخفي القوة الهجومية. الصحراء الخليجية تُكشف البنية الحيوية.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01752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127248"/>
            <a:ext cx="411480" cy="41148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09067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معادلة التكلفة تميل لإيران: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مسيّرة بخمسين ألفاً تستنزف ميزانية اعتراضية بمليونين — في حرب استنزاف هذا حاسم.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79476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390448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86791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الخطتان وجهان لنفس المعضلة: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تريد إيران مُفتَّتة. إيران تريد إسلاماً موحّداً. كلا الافتراضين يستحق الاختبار.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5720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4681728"/>
            <a:ext cx="411480" cy="411480"/>
          </a:xfrm>
          <a:prstGeom prst="ellipse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6451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البترودولار هو الهدف الحقيقي: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يُفلّس الخليج يُفلّس الإمبراطورية — لأن الدولار يعتمد على الطلب النفطي.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53492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32720" y="545896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4223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أسئلة مفتوحة تُشكّل المسار: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الغزو البري، السلاح النووي، دخول القوى الكبرى — ستُقرّر ما إذا كانت الحرب إقليمية أم عالمية.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التاسع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حرب أمريكا وإيران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الجغرافيا والاستراتيجيا والماء والبترودولار ومصائر الإمبراطوريات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قطع الرأس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اغتيال المرشد الأعلى — الحسابات العسكرية والنتائج العكسية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الغارة الأمريكية-الإسرائيلية قتلت المرشد الأعلى.
لكن الحسابات الدينية الشيعية تُقرأ بمنطق مختلف تماماً.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الإسلام الشيعي — منطق الاستشهاد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731520"/>
            <a:ext cx="5303520" cy="20116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61120" y="822960"/>
            <a:ext cx="256032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عن الإسلام السني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37160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الشيعة أقلية تاريخية تعرّضت للاضطهاد. هذا الموروث يجعل الاستشهاد ذروة الفعل وليس نهايته — الحدث المؤسّس الذي يُعيد الجماعة إلى قوتها.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731520"/>
            <a:ext cx="5303520" cy="20116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17520" y="822960"/>
            <a:ext cx="256032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يعنيه مقتل المرشد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371600"/>
            <a:ext cx="47548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المرشد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بقي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طهران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ولم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يفرّ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مات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ابنته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وأحفاده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استشهاد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اختياري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يستحضر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ذاكرة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كربلاء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يُشعل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الجذوة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ويُلزم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مؤمن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بالثأر</a:t>
            </a:r>
            <a:r>
              <a:rPr sz="1300" b="0" dirty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926080"/>
            <a:ext cx="112471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أراد أن يقطع رأس الإدارة الإيرانية أخطأ تقدير الوقود الذي تعمل به هذه الحرب.</a:t>
            </a:r>
          </a:p>
          <a:p>
            <a:pPr algn="ctr" rtl="1">
              <a:spcBef>
                <a:spcPts val="800"/>
              </a:spcBef>
            </a:pPr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هذه ليست حرباً براغماتية على الموارد — بل جهاد. وقطع رأس جهاد يُلقّحه لا يُوقفه.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4114800"/>
            <a:ext cx="11247120" cy="219456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961120" y="4206240"/>
            <a:ext cx="256032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الاستراتيجية الأمريكية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206240"/>
            <a:ext cx="8046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"الصدمة والترهيب" — دكترين قطع الرأس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663440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الدكترين مُصمَّم لمنظمات بيروقراطية مركزية. في إيران القيادة مُفوَّضة ومُوزَّعة: كل منطقة لديها أوامرها وخطتها، وسقوط طهران لا يُوقف ذلك.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394960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المفارقة: القصف يستهدف المدن التقدمية حيث المتعاطفون مع التغيير — في حين يُبقي الأصوليين في الأرياف بعيداً عن المتناول.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مفتاح الاقتصاد العالمي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مضيق هرمز — ٣٣ كيلومتراً تُقرّر مصير دول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المضيق الذي يصل الخليج بالمحيط الهندي
الشريان الذي تضخ منه الطاقة لمعظم الاقتصادات الكبرى.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886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مضيق هرمز — بالأرقام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891540"/>
            <a:ext cx="3474720" cy="2011680"/>
          </a:xfrm>
          <a:prstGeom prst="roundRect">
            <a:avLst/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8967" y="98298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عرضه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8967" y="134874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٣٣ كم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8967" y="226314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يمكن للبشر عبوره سباحةً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891540"/>
            <a:ext cx="3474720" cy="2011680"/>
          </a:xfrm>
          <a:prstGeom prst="roundRect">
            <a:avLst/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49927" y="98298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النفط العالمي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49927" y="134874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٢٠٪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9927" y="226314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إجمالي نفط العالم يعبر يومياً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891540"/>
            <a:ext cx="3474720" cy="2011680"/>
          </a:xfrm>
          <a:prstGeom prst="roundRect">
            <a:avLst/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0887" y="98298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اليابان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0887" y="134874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٧٥٪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0887" y="226314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إغلاقه يُفلسها خلال ٨-٩ أشهر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07527" y="3086100"/>
            <a:ext cx="3474720" cy="20116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98967" y="317754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الهند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8967" y="354330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٦٠٪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98967" y="445770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وارداتها النفطية تعبر هرمز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58487" y="3086100"/>
            <a:ext cx="3474720" cy="20116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49927" y="317754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49927" y="354330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٤٠٪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49927" y="445770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وارداتها النفطية تعتمد عليه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09447" y="3086100"/>
            <a:ext cx="3474720" cy="20116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0887" y="3177540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الغذاء العائد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887" y="3543300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٨٠٪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0887" y="4457700"/>
            <a:ext cx="3291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غذاء دول الخليج يُستورد عبره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5280660"/>
            <a:ext cx="11247120" cy="11887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أغلقت المضيق. توقف النفط يعني توقف الغذاء إلى الخليج —</a:t>
            </a:r>
          </a:p>
          <a:p>
            <a:pPr algn="ctr" rtl="1">
              <a:spcBef>
                <a:spcPts val="800"/>
              </a:spcBef>
            </a:pPr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مما يُهدد مدناً قائمة على الاستيراد بأزمة وجودية في أشهر معدودة.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114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 الخليج — كيان اصطناعي في بيئة معادية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051560"/>
            <a:ext cx="10698480" cy="22860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5840" y="1143000"/>
            <a:ext cx="1014984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بُنيت على افتراض: النفط يُباع بالدولار، والدولار يُشتري به كل شيء من الخارج.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1874520"/>
            <a:ext cx="101498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مياه عذبة، لا غذاء زراعي، لا اكتفاء ذاتي في أي شيء جوهري. هذا النموذج يعمل فقط إذا بقي هرمز مفتوحاً والحماية الأمريكية موثوقة. فقد أيّ الشرطين وانهار النموذج.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611880"/>
            <a:ext cx="10698480" cy="16459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44000" y="3703320"/>
            <a:ext cx="210312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نموذج دبي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703320"/>
            <a:ext cx="804672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٩٠٪ من سكان دبي أجانب قدموا لفرص اقتصادية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4251960"/>
            <a:ext cx="101498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تندلع الحرب، يكفّ المهاجرون الاقتصاديون عن الحضور. مدينة تفقد ٩٠٪ من سكانها المحتملين بهروبهم ليست مدينة بعد الأزمة. سمعة دبي كملاذ آمن انتهت.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5532120"/>
            <a:ext cx="1069848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القواعد العسكرية الأمريكية في الخليج لم تُنشأ لحماية هذه الدول من أعداء خارجيين —</a:t>
            </a:r>
          </a:p>
          <a:p>
            <a:pPr algn="ctr" rtl="1">
              <a:spcBef>
                <a:spcPts val="600"/>
              </a:spcBef>
            </a:pPr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 لحماية الملكيات من شعوبها. ملكيات فُرضت من الإمبراطورية البريطانية ثم الأمريكية.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الجغرافيا تُقرّر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الجبل الإيراني مقابل صحراء الخليج المكشوفة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الخريطة لا تكذب. قبل أي تحليل للأسلحة أو القوات،
الجغرافيا تحكم بذاتها على مسار هذه الحرب.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533767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أهداف مكشوفة في الصحراء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36687"/>
            <a:ext cx="3474720" cy="347472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753447" y="1128127"/>
            <a:ext cx="1645920" cy="3200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رقم 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8967" y="1539607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القواعد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8967" y="2225407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القواعد العسكرية الأمريكية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8967" y="2682607"/>
            <a:ext cx="3291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موجودة في كل دولة خليجية. لا يمكن إخفاؤها ولا تحصينها بما يكفي ضد الصواريخ والمسيّرات.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8487" y="1036687"/>
            <a:ext cx="3474720" cy="34747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04407" y="1128127"/>
            <a:ext cx="1645920" cy="32004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رقم 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9927" y="1539607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النفط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9927" y="2225407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حقول النفط والطاقة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49927" y="2682607"/>
            <a:ext cx="3291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منشآت ضخمة مكشوفة في صحراء مسطحة. مسيّرة بخمسين ألف دولار تستطيع تعطيل حقل يساوي مليارات.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447" y="1036687"/>
            <a:ext cx="3474720" cy="3474720"/>
          </a:xfrm>
          <a:prstGeom prst="roundRect">
            <a:avLst/>
          </a:prstGeom>
          <a:solidFill>
            <a:srgbClr val="E1F5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55367" y="1128127"/>
            <a:ext cx="1645920" cy="320040"/>
          </a:xfrm>
          <a:prstGeom prst="roundRect">
            <a:avLst/>
          </a:prstGeom>
          <a:solidFill>
            <a:srgbClr val="0277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رقم 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0887" y="1539607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المياه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0887" y="2225407"/>
            <a:ext cx="329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0277BD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محطات تحلية المياه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887" y="2682607"/>
            <a:ext cx="3291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٦٠٪ من المياه العذبة من التحلية. منشأة ضخمة في العراء ضد مسيّرة صغيرة: الهجوم أسهل وأرخص بمراحل.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694287"/>
            <a:ext cx="112471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حصن جبلي يُخفي في كهوفه الصواريخ والمسيّرات.</a:t>
            </a:r>
          </a:p>
          <a:p>
            <a:pPr algn="ctr" rtl="1">
              <a:spcBef>
                <a:spcPts val="6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 الخليج صحراء مكشوفة يقع كل شيء حيوي فيها على السطح.</a:t>
            </a:r>
          </a:p>
          <a:p>
            <a:pPr algn="ctr" rtl="1">
              <a:spcBef>
                <a:spcPts val="6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ليس تفضيلاً استراتيجياً — بل حكم جغرافي.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1671</Words>
  <Application>Microsoft Macintosh PowerPoint</Application>
  <PresentationFormat>Widescreen</PresentationFormat>
  <Paragraphs>217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3</cp:revision>
  <dcterms:created xsi:type="dcterms:W3CDTF">2013-01-27T09:14:16Z</dcterms:created>
  <dcterms:modified xsi:type="dcterms:W3CDTF">2026-03-13T18:32:07Z</dcterms:modified>
  <cp:category/>
</cp:coreProperties>
</file>